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客房空调用电（示意）</c:v>
                </c:pt>
              </c:strCache>
            </c:strRef>
          </c:tx>
          <c:spPr>
            <a:solidFill>
              <a:srgbClr val="B9D8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55"/>
                    </a:solidFill>
                    <a:latin typeface="Microsoft YaHe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9D8F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08AFF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改造前</c:v>
                  </c:pt>
                  <c:pt idx="1">
                    <c:v>改造后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70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334155"/>
                  </a:solidFill>
                  <a:latin typeface="Microsoft YaHe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4748B"/>
                </a:solidFill>
                <a:latin typeface="Microsoft Ya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1F7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60920" y="1115568"/>
            <a:ext cx="3794760" cy="4621563"/>
          </a:xfrm>
          <a:prstGeom prst="roundRect">
            <a:avLst>
              <a:gd name="adj" fmla="val 2169"/>
            </a:avLst>
          </a:prstGeom>
          <a:solidFill>
            <a:srgbClr val="FFFFFF"/>
          </a:solidFill>
          <a:ln w="9525">
            <a:solidFill>
              <a:srgbClr val="22314F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3" name="Image 0" descr="D:/dslogs/.zcode/workspace/default/hotel-c-ppt/assets/catalog-w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389888"/>
            <a:ext cx="3246120" cy="4072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1051560"/>
            <a:ext cx="6035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7DD3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山东智朴物联科技有限公司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22960" y="1481328"/>
            <a:ext cx="63093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5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智慧客控</a:t>
            </a:r>
            <a:endParaRPr lang="en-US" sz="5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5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重塑酒店空间</a:t>
            </a:r>
            <a:endParaRPr lang="en-US" sz="5500" dirty="0"/>
          </a:p>
        </p:txBody>
      </p:sp>
      <p:sp>
        <p:nvSpPr>
          <p:cNvPr id="6" name="Text 3"/>
          <p:cNvSpPr/>
          <p:nvPr/>
        </p:nvSpPr>
        <p:spPr>
          <a:xfrm>
            <a:off x="822960" y="3913632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从客控源头做起的智慧酒店方案——模组、面板、网关与管理平台全栈自研，让每一间客房稳定地「聪明」起来。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22960" y="4956048"/>
            <a:ext cx="1819656" cy="713232"/>
          </a:xfrm>
          <a:prstGeom prst="roundRect">
            <a:avLst>
              <a:gd name="adj" fmla="val 11538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9264" y="5029200"/>
            <a:ext cx="16367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5,000+  </a:t>
            </a:r>
            <a:endParaRPr lang="en-US" sz="17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服务酒店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2862072" y="4956048"/>
            <a:ext cx="2400300" cy="713232"/>
          </a:xfrm>
          <a:prstGeom prst="roundRect">
            <a:avLst>
              <a:gd name="adj" fmla="val 11538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008376" y="5029200"/>
            <a:ext cx="22174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10,000+  </a:t>
            </a:r>
            <a:endParaRPr lang="en-US" sz="17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间客房稳定运行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1828" y="4956048"/>
            <a:ext cx="1828800" cy="713232"/>
          </a:xfrm>
          <a:prstGeom prst="roundRect">
            <a:avLst>
              <a:gd name="adj" fmla="val 11538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628132" y="502920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100%  </a:t>
            </a:r>
            <a:endParaRPr lang="en-US" sz="17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核心客控自研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22960" y="61722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面向酒店业主与经营者 · 产品方案介绍 ·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把客控这件事，一次讲清楚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691640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600200" y="1709928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认识智朴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00200" y="2057400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全栈自研的酒店客控源头厂商，公司与使命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66928" y="2478024"/>
            <a:ext cx="683971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6928" y="2624328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600200" y="264261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方案与技术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00200" y="2990088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客房全场景方案，为什么是蓝牙 Mesh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66928" y="3410712"/>
            <a:ext cx="683971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6928" y="3557016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600200" y="3575304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产品全景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00200" y="3922776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从进门到上床，四大产品线 27+ SKU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4343400"/>
            <a:ext cx="683971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6928" y="4489704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600200" y="4507992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价值与场景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00200" y="4855464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业主的三笔账，新老酒店都合适的四类空间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66928" y="5276088"/>
            <a:ext cx="683971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6928" y="5422392"/>
            <a:ext cx="914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1600200" y="54406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案例与承诺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600200" y="578815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真实项目与口碑，交付流程与售后保障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001000" y="1691640"/>
            <a:ext cx="3621024" cy="2496312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4" name="Image 0" descr="D:/dslogs/.zcode/workspace/default/hotel-c-ppt/assets/sce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9016" y="1819656"/>
            <a:ext cx="3364992" cy="2084877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8001000" y="4553712"/>
            <a:ext cx="3621024" cy="1170432"/>
          </a:xfrm>
          <a:prstGeom prst="roundRect">
            <a:avLst>
              <a:gd name="adj" fmla="val 7031"/>
            </a:avLst>
          </a:prstGeom>
          <a:solidFill>
            <a:srgbClr val="F1F7FE"/>
          </a:solidFill>
          <a:ln/>
        </p:spPr>
      </p:sp>
      <p:sp>
        <p:nvSpPr>
          <p:cNvPr id="26" name="Text 23"/>
          <p:cNvSpPr/>
          <p:nvPr/>
        </p:nvSpPr>
        <p:spPr>
          <a:xfrm>
            <a:off x="8229600" y="4718304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「同一套自研底座，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适配酒店的不同空间与业态。」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ABOUT US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从客控源头做起的物联网公司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山东智朴物联科技有限公司 · 成立于 2022 年 · 苏州研发 + 山东运营双核驱动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892808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6" name="Text 4"/>
          <p:cNvSpPr/>
          <p:nvPr/>
        </p:nvSpPr>
        <p:spPr>
          <a:xfrm>
            <a:off x="877824" y="1828800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全栈自研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77824" y="2157984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 Mesh 模组及平台、PLC 通信、离线/在线语音识别全部自研，从智能硬件到管理平台全链路闭环。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6928" y="3099816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9" name="Text 7"/>
          <p:cNvSpPr/>
          <p:nvPr/>
        </p:nvSpPr>
        <p:spPr>
          <a:xfrm>
            <a:off x="877824" y="303580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双核布局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77824" y="3364992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苏州研发中心专注产品与平台，山东运营中心贴近客户交付，研发与落地两头都不缺位。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66928" y="4306824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2" name="Text 10"/>
          <p:cNvSpPr/>
          <p:nvPr/>
        </p:nvSpPr>
        <p:spPr>
          <a:xfrm>
            <a:off x="877824" y="424281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资质可信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77824" y="4572000"/>
            <a:ext cx="5577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年度纳税信用 A 级；注册商标 2 件；软件著作权 3 项，含智能客控 SaaS 平台。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03720" y="1810512"/>
            <a:ext cx="4718304" cy="2258841"/>
          </a:xfrm>
          <a:prstGeom prst="roundRect">
            <a:avLst>
              <a:gd name="adj" fmla="val 3643"/>
            </a:avLst>
          </a:prstGeom>
          <a:solidFill>
            <a:srgbClr val="F5F6F7"/>
          </a:solidFill>
          <a:ln w="9525">
            <a:solidFill>
              <a:srgbClr val="ECEFF3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5" name="Image 0" descr="D:/dslogs/.zcode/workspace/default/hotel-c-ppt/assets/c3-du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9752" y="2066544"/>
            <a:ext cx="4206240" cy="1746777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903720" y="4380249"/>
            <a:ext cx="4718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超级语音面板 C3：时钟待机与语音交互两种状态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66928" y="5504688"/>
            <a:ext cx="11055096" cy="841248"/>
          </a:xfrm>
          <a:prstGeom prst="roundRect">
            <a:avLst>
              <a:gd name="adj" fmla="val 9783"/>
            </a:avLst>
          </a:prstGeom>
          <a:solidFill>
            <a:srgbClr val="F1F7FE"/>
          </a:solidFill>
          <a:ln/>
        </p:spPr>
      </p:sp>
      <p:sp>
        <p:nvSpPr>
          <p:cNvPr id="18" name="Text 15"/>
          <p:cNvSpPr/>
          <p:nvPr/>
        </p:nvSpPr>
        <p:spPr>
          <a:xfrm>
            <a:off x="566928" y="5605272"/>
            <a:ext cx="276377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5,000+</a:t>
            </a:r>
            <a:endParaRPr lang="en-US" sz="2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服务酒店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3330702" y="5605272"/>
            <a:ext cx="276377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10,000+</a:t>
            </a:r>
            <a:endParaRPr lang="en-US" sz="2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间客房稳定运行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6094476" y="5605272"/>
            <a:ext cx="276377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100%</a:t>
            </a:r>
            <a:endParaRPr lang="en-US" sz="2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核心客控自研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8858250" y="5605272"/>
            <a:ext cx="276377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大</a:t>
            </a:r>
            <a:endParaRPr lang="en-US" sz="2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产品系列·持续迭代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86868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7DD3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MISSION · 我们的使命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66928" y="1371600"/>
            <a:ext cx="10515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让每一间客房，</a:t>
            </a:r>
            <a:endParaRPr lang="en-US" sz="4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稳定地「聪明」起来。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66928" y="36118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智能化不该是炫技的摆设，而是每天都被住客用、被业主省、被工程省心的基础设施。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66928" y="4343400"/>
            <a:ext cx="3520440" cy="1691640"/>
          </a:xfrm>
          <a:prstGeom prst="roundRect">
            <a:avLst>
              <a:gd name="adj" fmla="val 4865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1248" y="459028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方案做在源头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41248" y="50292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从弱电图纸阶段介入，点位、回路、场景一次设计到位，不做事后补丁。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79976" y="4343400"/>
            <a:ext cx="3520440" cy="1691640"/>
          </a:xfrm>
          <a:prstGeom prst="roundRect">
            <a:avLst>
              <a:gd name="adj" fmla="val 4865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54296" y="459028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产品坚持自研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4654296" y="50292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模组、面板、网关、平台全部自己造——不拼装、不受制于人、迭代自己说了算。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93024" y="4343400"/>
            <a:ext cx="3520440" cy="1691640"/>
          </a:xfrm>
          <a:prstGeom prst="roundRect">
            <a:avLst>
              <a:gd name="adj" fmla="val 4865"/>
            </a:avLst>
          </a:prstGeom>
          <a:solidFill>
            <a:srgbClr val="1D2A44"/>
          </a:solidFill>
          <a:ln w="9525">
            <a:solidFill>
              <a:srgbClr val="2A3B5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67344" y="4590288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 + 场景双轮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8467344" y="50292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 Mesh、PLC、离线语音这些技术，只为客房里真实发生的需求服务。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PAIN POINTS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智能化改造，到底难在哪？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终端客户视角的六个真实顾虑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5564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DFEEFD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385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砸墙布线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22960" y="230428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传统客控要重新穿管布线，老酒店的墙体和装修伤不起。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89120" y="175564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F1F7FE"/>
          </a:solidFill>
          <a:ln/>
        </p:spPr>
      </p:sp>
      <p:sp>
        <p:nvSpPr>
          <p:cNvPr id="9" name="Text 7"/>
          <p:cNvSpPr/>
          <p:nvPr/>
        </p:nvSpPr>
        <p:spPr>
          <a:xfrm>
            <a:off x="4645152" y="19385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停业损失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4645152" y="230428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施工周期长，房间空转，每空一天都在烧钱。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211312" y="175564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DFEEFD"/>
          </a:solidFill>
          <a:ln/>
        </p:spPr>
      </p:sp>
      <p:sp>
        <p:nvSpPr>
          <p:cNvPr id="12" name="Text 10"/>
          <p:cNvSpPr/>
          <p:nvPr/>
        </p:nvSpPr>
        <p:spPr>
          <a:xfrm>
            <a:off x="8467344" y="19385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断网即瘫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467344" y="230428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纯云端方案一断网，全楼开关失灵，前台电话被打爆。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66928" y="349300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F1F7FE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367588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体验老化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822960" y="404164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开关满墙、取电呆板，年轻住客的差评都给了前台。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89120" y="349300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F1F7FE"/>
          </a:solidFill>
          <a:ln/>
        </p:spPr>
      </p:sp>
      <p:sp>
        <p:nvSpPr>
          <p:cNvPr id="18" name="Text 16"/>
          <p:cNvSpPr/>
          <p:nvPr/>
        </p:nvSpPr>
        <p:spPr>
          <a:xfrm>
            <a:off x="4645152" y="367588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能耗空转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4645152" y="404164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空房电器照转、空调无从管，电费一个月比一个月高。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211312" y="3493008"/>
            <a:ext cx="3593592" cy="1481328"/>
          </a:xfrm>
          <a:prstGeom prst="roundRect">
            <a:avLst>
              <a:gd name="adj" fmla="val 5556"/>
            </a:avLst>
          </a:prstGeom>
          <a:solidFill>
            <a:srgbClr val="F1F7FE"/>
          </a:solidFill>
          <a:ln/>
        </p:spPr>
      </p:sp>
      <p:sp>
        <p:nvSpPr>
          <p:cNvPr id="21" name="Text 19"/>
          <p:cNvSpPr/>
          <p:nvPr/>
        </p:nvSpPr>
        <p:spPr>
          <a:xfrm>
            <a:off x="8467344" y="367588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售后无门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8467344" y="4041648"/>
            <a:ext cx="3081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跨品牌拼装方案，设备坏了不知道该找谁修。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66928" y="5193792"/>
            <a:ext cx="11055096" cy="1005840"/>
          </a:xfrm>
          <a:prstGeom prst="roundRect">
            <a:avLst>
              <a:gd name="adj" fmla="val 8182"/>
            </a:avLst>
          </a:prstGeom>
          <a:solidFill>
            <a:srgbClr val="0F172A"/>
          </a:solidFill>
          <a:ln/>
        </p:spPr>
      </p:sp>
      <p:sp>
        <p:nvSpPr>
          <p:cNvPr id="24" name="Text 22"/>
          <p:cNvSpPr/>
          <p:nvPr/>
        </p:nvSpPr>
        <p:spPr>
          <a:xfrm>
            <a:off x="932688" y="532180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「不是不想智能，是不敢动、怕没人管。」</a:t>
            </a:r>
            <a:endParaRPr lang="en-US" sz="19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这套方案的第一目标：让改造不动大手术，让运行有人兜底。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一套方案，覆盖客房全场景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三层架构，从单间客房到整栋楼宇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83080"/>
            <a:ext cx="6858000" cy="1207008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86384" y="2084832"/>
            <a:ext cx="1481328" cy="603504"/>
          </a:xfrm>
          <a:prstGeom prst="roundRect">
            <a:avLst>
              <a:gd name="adj" fmla="val 13636"/>
            </a:avLst>
          </a:prstGeom>
          <a:solidFill>
            <a:srgbClr val="0069C6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84832"/>
            <a:ext cx="14813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平台管理层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532888" y="1984248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SaaS 管理平台 + 微信小程序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2532888" y="2368296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房态总览 · 能耗统计 · OTA 升级 · 远程集控 · 批量配置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995928" y="2971800"/>
            <a:ext cx="0" cy="18288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566928" y="3154680"/>
            <a:ext cx="6858000" cy="1207008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786384" y="3456432"/>
            <a:ext cx="1481328" cy="603504"/>
          </a:xfrm>
          <a:prstGeom prst="roundRect">
            <a:avLst>
              <a:gd name="adj" fmla="val 13636"/>
            </a:avLst>
          </a:prstGeom>
          <a:solidFill>
            <a:srgbClr val="008AFF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3456432"/>
            <a:ext cx="14813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网络通信层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532888" y="3355848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 Mesh · PLC · WiFi/以太网网关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2532888" y="3739896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自组网自愈 · 断网可控 · 通信加密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995928" y="4343400"/>
            <a:ext cx="0" cy="18288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566928" y="4526280"/>
            <a:ext cx="6858000" cy="1207008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86384" y="4828032"/>
            <a:ext cx="1481328" cy="603504"/>
          </a:xfrm>
          <a:prstGeom prst="roundRect">
            <a:avLst>
              <a:gd name="adj" fmla="val 13636"/>
            </a:avLst>
          </a:prstGeom>
          <a:solidFill>
            <a:srgbClr val="5BA9E8"/>
          </a:solidFill>
          <a:ln/>
        </p:spPr>
      </p:sp>
      <p:sp>
        <p:nvSpPr>
          <p:cNvPr id="19" name="Text 17"/>
          <p:cNvSpPr/>
          <p:nvPr/>
        </p:nvSpPr>
        <p:spPr>
          <a:xfrm>
            <a:off x="786384" y="4828032"/>
            <a:ext cx="14813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感知交互层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2532888" y="4727448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语音面板 · 场景开关 · 插卡取电 · 温控 · 窗帘电机 · 调光 · 插座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2532888" y="5111496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住客看得见摸得着的每一个控制点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001000" y="1783080"/>
            <a:ext cx="3621024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23" name="Text 21"/>
          <p:cNvSpPr/>
          <p:nvPr/>
        </p:nvSpPr>
        <p:spPr>
          <a:xfrm>
            <a:off x="8275320" y="194767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分钟/间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8275320" y="25511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现场调试速度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001000" y="3154680"/>
            <a:ext cx="3621024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26" name="Text 24"/>
          <p:cNvSpPr/>
          <p:nvPr/>
        </p:nvSpPr>
        <p:spPr>
          <a:xfrm>
            <a:off x="8275320" y="331927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 ms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8275320" y="39227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本地场景响应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001000" y="4526280"/>
            <a:ext cx="3621024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29" name="Text 27"/>
          <p:cNvSpPr/>
          <p:nvPr/>
        </p:nvSpPr>
        <p:spPr>
          <a:xfrm>
            <a:off x="8275320" y="469087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改线</a:t>
            </a:r>
            <a:endParaRPr lang="en-US" sz="2700" dirty="0"/>
          </a:p>
        </p:txBody>
      </p:sp>
      <p:sp>
        <p:nvSpPr>
          <p:cNvPr id="30" name="Text 28"/>
          <p:cNvSpPr/>
          <p:nvPr/>
        </p:nvSpPr>
        <p:spPr>
          <a:xfrm>
            <a:off x="8275320" y="5294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存量客房加装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001000" y="5925312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断网时场景与离线语音在本地继续执行，不影响住客使用。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MESH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为什么是蓝牙 Mesh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无线客控的底座，也决定改造的成本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55648"/>
            <a:ext cx="5120640" cy="3840480"/>
          </a:xfrm>
          <a:prstGeom prst="roundRect">
            <a:avLst>
              <a:gd name="adj" fmla="val 2143"/>
            </a:avLst>
          </a:prstGeom>
          <a:solidFill>
            <a:srgbClr val="F1F7FE"/>
          </a:solidFill>
          <a:ln/>
        </p:spPr>
      </p:sp>
      <p:sp>
        <p:nvSpPr>
          <p:cNvPr id="6" name="Shape 4"/>
          <p:cNvSpPr/>
          <p:nvPr/>
        </p:nvSpPr>
        <p:spPr>
          <a:xfrm>
            <a:off x="3127248" y="2359152"/>
            <a:ext cx="982799" cy="40708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110047" y="2766241"/>
            <a:ext cx="407089" cy="98279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4110047" y="3749040"/>
            <a:ext cx="407089" cy="98279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3127248" y="4731839"/>
            <a:ext cx="982799" cy="40708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44449" y="4731839"/>
            <a:ext cx="982799" cy="40708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37360" y="3749040"/>
            <a:ext cx="407089" cy="98279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1737360" y="2766241"/>
            <a:ext cx="407089" cy="98279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2144449" y="2359152"/>
            <a:ext cx="982799" cy="407089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27248" y="2359152"/>
            <a:ext cx="0" cy="1389888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3127248" y="2766241"/>
            <a:ext cx="982799" cy="982799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7248" y="3749040"/>
            <a:ext cx="1389888" cy="0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27248" y="3749040"/>
            <a:ext cx="982799" cy="982799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127248" y="3749040"/>
            <a:ext cx="0" cy="1389888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2144449" y="3749040"/>
            <a:ext cx="982799" cy="982799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37360" y="3749040"/>
            <a:ext cx="1389888" cy="0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144449" y="2766241"/>
            <a:ext cx="982799" cy="982799"/>
          </a:xfrm>
          <a:prstGeom prst="line">
            <a:avLst/>
          </a:prstGeom>
          <a:noFill/>
          <a:ln w="15875">
            <a:solidFill>
              <a:srgbClr val="8FC3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53512" y="2185416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936311" y="2592505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343400" y="3575304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936311" y="4558103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53512" y="4965192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970713" y="4558103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563624" y="3575304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970713" y="2592505"/>
            <a:ext cx="347472" cy="3474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8A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724912" y="3346704"/>
            <a:ext cx="804672" cy="804672"/>
          </a:xfrm>
          <a:prstGeom prst="ellipse">
            <a:avLst/>
          </a:prstGeom>
          <a:solidFill>
            <a:srgbClr val="008AFF"/>
          </a:solidFill>
          <a:ln/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724912" y="3346704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网关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95528" y="53035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节点互为中继 · 任一设备故障，网络自愈不瘫痪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6080760" y="1828800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34" name="Text 32"/>
          <p:cNvSpPr/>
          <p:nvPr/>
        </p:nvSpPr>
        <p:spPr>
          <a:xfrm>
            <a:off x="6382512" y="175564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自组网自愈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382512" y="2084832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新增设备自动入网，节点互为中继，单点故障不断网。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6080760" y="2852928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37" name="Text 35"/>
          <p:cNvSpPr/>
          <p:nvPr/>
        </p:nvSpPr>
        <p:spPr>
          <a:xfrm>
            <a:off x="6382512" y="2779776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断网可控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6382512" y="3108960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场景联动与离线语音本地执行，酒店网再差也开得了灯。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6080760" y="3877056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40" name="Text 38"/>
          <p:cNvSpPr/>
          <p:nvPr/>
        </p:nvSpPr>
        <p:spPr>
          <a:xfrm>
            <a:off x="6382512" y="3803904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通信加密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6382512" y="4133088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Mesh 全链路加密传输，客房控制数据不裸奔。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6080760" y="4901184"/>
            <a:ext cx="155448" cy="155448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43" name="Text 41"/>
          <p:cNvSpPr/>
          <p:nvPr/>
        </p:nvSpPr>
        <p:spPr>
          <a:xfrm>
            <a:off x="6382512" y="4828032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成本更优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6382512" y="5157216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免布通信线，全生命周期成本约为有线客控的 1/3。</a:t>
            </a:r>
            <a:endParaRPr lang="en-US" sz="1250" dirty="0"/>
          </a:p>
        </p:txBody>
      </p:sp>
      <p:sp>
        <p:nvSpPr>
          <p:cNvPr id="45" name="Shape 43"/>
          <p:cNvSpPr/>
          <p:nvPr/>
        </p:nvSpPr>
        <p:spPr>
          <a:xfrm>
            <a:off x="566928" y="5650992"/>
            <a:ext cx="11055096" cy="713232"/>
          </a:xfrm>
          <a:prstGeom prst="roundRect">
            <a:avLst>
              <a:gd name="adj" fmla="val 11538"/>
            </a:avLst>
          </a:prstGeom>
          <a:solidFill>
            <a:srgbClr val="0F172A"/>
          </a:solidFill>
          <a:ln/>
        </p:spPr>
      </p:sp>
      <p:sp>
        <p:nvSpPr>
          <p:cNvPr id="46" name="Text 44"/>
          <p:cNvSpPr/>
          <p:nvPr/>
        </p:nvSpPr>
        <p:spPr>
          <a:xfrm>
            <a:off x="932688" y="5650992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新建酒店 </a:t>
            </a:r>
            <a:pPr indent="0" marL="0">
              <a:buNone/>
            </a:pPr>
            <a:r>
              <a:rPr lang="en-US" sz="13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 Mesh 无线客控，从图纸一步到位      </a:t>
            </a:r>
            <a:pPr indent="0" marL="0">
              <a:buNone/>
            </a:pPr>
            <a:r>
              <a:rPr lang="en-US" sz="13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老酒店改造 </a:t>
            </a:r>
            <a:pPr indent="0" marL="0">
              <a:buNone/>
            </a:pPr>
            <a:r>
              <a:rPr lang="en-US" sz="13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RCU 替换 + 无线加装，免重新布线、不停业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GUEST ROOM JOURNEY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从进门到上床，每一步都有产品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一个标准客房的完整控制点位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6" name="Image 0" descr="D:/dslogs/.zcode/workspace/default/hotel-c-ppt/assets/np-doorplat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1874520"/>
            <a:ext cx="1700784" cy="17007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门牌控制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2179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12V 门牌·房态联动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286000" y="2724912"/>
            <a:ext cx="137160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44144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1" name="Image 1" descr="D:/dslogs/.zcode/workspace/default/hotel-c-ppt/assets/p-cardpower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448" y="1874520"/>
            <a:ext cx="1700784" cy="17007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49631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插卡取电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249631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开门取电·内置网关版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160520" y="2724912"/>
            <a:ext cx="137160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5" name="Shape 11"/>
          <p:cNvSpPr/>
          <p:nvPr/>
        </p:nvSpPr>
        <p:spPr>
          <a:xfrm>
            <a:off x="431596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6" name="Image 2" descr="D:/dslogs/.zcode/workspace/default/hotel-c-ppt/assets/p-4key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968" y="1874520"/>
            <a:ext cx="1700784" cy="17007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37083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场景开关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437083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4/8 键·一键明亮/睡眠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035040" y="2724912"/>
            <a:ext cx="137160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619048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1" name="Image 3" descr="D:/dslogs/.zcode/workspace/default/hotel-c-ppt/assets/np-rs485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88" y="1874520"/>
            <a:ext cx="1700784" cy="17007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24535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空调 485 转换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624535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老空调·一根线接入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7909560" y="2724912"/>
            <a:ext cx="137160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25" name="Shape 19"/>
          <p:cNvSpPr/>
          <p:nvPr/>
        </p:nvSpPr>
        <p:spPr>
          <a:xfrm>
            <a:off x="806500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6" name="Image 4" descr="D:/dslogs/.zcode/workspace/default/hotel-c-ppt/assets/c3-on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008" y="2018606"/>
            <a:ext cx="1700784" cy="141261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11987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床头语音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811987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C3 面板·呼叫前台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9784080" y="2724912"/>
            <a:ext cx="137160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30" name="Shape 23"/>
          <p:cNvSpPr/>
          <p:nvPr/>
        </p:nvSpPr>
        <p:spPr>
          <a:xfrm>
            <a:off x="9939528" y="1874520"/>
            <a:ext cx="1700784" cy="2523744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31" name="Image 5" descr="D:/dslogs/.zcode/workspace/default/hotel-c-ppt/assets/curtai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9528" y="1874520"/>
            <a:ext cx="1700784" cy="170078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994392" y="3666744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窗帘·灯光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9994392" y="3959352"/>
            <a:ext cx="1591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电动窗帘+恒压调光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566928" y="4892040"/>
            <a:ext cx="3593592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505663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全屋联动</a:t>
            </a:r>
            <a:endParaRPr lang="en-US" sz="1400" dirty="0"/>
          </a:p>
        </p:txBody>
      </p:sp>
      <p:sp>
        <p:nvSpPr>
          <p:cNvPr id="36" name="Text 28"/>
          <p:cNvSpPr/>
          <p:nvPr/>
        </p:nvSpPr>
        <p:spPr>
          <a:xfrm>
            <a:off x="804672" y="5413248"/>
            <a:ext cx="3118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一处网关，灯光/空调/窗帘/门磁跨设备联动</a:t>
            </a:r>
            <a:endParaRPr lang="en-US" sz="1200" dirty="0"/>
          </a:p>
        </p:txBody>
      </p:sp>
      <p:sp>
        <p:nvSpPr>
          <p:cNvPr id="37" name="Shape 29"/>
          <p:cNvSpPr/>
          <p:nvPr/>
        </p:nvSpPr>
        <p:spPr>
          <a:xfrm>
            <a:off x="4389120" y="4892040"/>
            <a:ext cx="3593592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38" name="Text 30"/>
          <p:cNvSpPr/>
          <p:nvPr/>
        </p:nvSpPr>
        <p:spPr>
          <a:xfrm>
            <a:off x="4626864" y="505663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本地执行</a:t>
            </a:r>
            <a:endParaRPr lang="en-US" sz="1400" dirty="0"/>
          </a:p>
        </p:txBody>
      </p:sp>
      <p:sp>
        <p:nvSpPr>
          <p:cNvPr id="39" name="Text 31"/>
          <p:cNvSpPr/>
          <p:nvPr/>
        </p:nvSpPr>
        <p:spPr>
          <a:xfrm>
            <a:off x="4626864" y="5413248"/>
            <a:ext cx="3118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插卡亮灯、拔卡延时断电等场景在本地跑</a:t>
            </a:r>
            <a:endParaRPr lang="en-US" sz="1200" dirty="0"/>
          </a:p>
        </p:txBody>
      </p:sp>
      <p:sp>
        <p:nvSpPr>
          <p:cNvPr id="40" name="Shape 32"/>
          <p:cNvSpPr/>
          <p:nvPr/>
        </p:nvSpPr>
        <p:spPr>
          <a:xfrm>
            <a:off x="8211312" y="4892040"/>
            <a:ext cx="3593592" cy="1207008"/>
          </a:xfrm>
          <a:prstGeom prst="roundRect">
            <a:avLst>
              <a:gd name="adj" fmla="val 6818"/>
            </a:avLst>
          </a:prstGeom>
          <a:solidFill>
            <a:srgbClr val="F1F7FE"/>
          </a:solidFill>
          <a:ln/>
        </p:spPr>
      </p:sp>
      <p:sp>
        <p:nvSpPr>
          <p:cNvPr id="41" name="Text 33"/>
          <p:cNvSpPr/>
          <p:nvPr/>
        </p:nvSpPr>
        <p:spPr>
          <a:xfrm>
            <a:off x="8449056" y="5056632"/>
            <a:ext cx="31181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细节到位</a:t>
            </a:r>
            <a:endParaRPr lang="en-US" sz="1400" dirty="0"/>
          </a:p>
        </p:txBody>
      </p:sp>
      <p:sp>
        <p:nvSpPr>
          <p:cNvPr id="42" name="Text 34"/>
          <p:cNvSpPr/>
          <p:nvPr/>
        </p:nvSpPr>
        <p:spPr>
          <a:xfrm>
            <a:off x="8449056" y="5413248"/>
            <a:ext cx="3118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Z11 连体面板键位可现场互换，售后好换</a:t>
            </a:r>
            <a:endParaRPr lang="en-US" sz="1200" dirty="0"/>
          </a:p>
        </p:txBody>
      </p:sp>
      <p:sp>
        <p:nvSpPr>
          <p:cNvPr id="44" name="Text 36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FLAGSHIP · ASR 系列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超级语音面板 C3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一块面板，替掉一墙设备：网关、语音、开关、对讲、遥控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856232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7830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自带 Mesh 网关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41248" y="2093976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免装额外主机，面板即客房中枢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877056" y="1856232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9" name="Text 7"/>
          <p:cNvSpPr/>
          <p:nvPr/>
        </p:nvSpPr>
        <p:spPr>
          <a:xfrm>
            <a:off x="4151376" y="17830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离线声控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151376" y="2093976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断网照样叫得动，响应就在本地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66928" y="2843784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" y="277063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在线语音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1248" y="308152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欢迎语播报、天气等内容服务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877056" y="2843784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5" name="Text 13"/>
          <p:cNvSpPr/>
          <p:nvPr/>
        </p:nvSpPr>
        <p:spPr>
          <a:xfrm>
            <a:off x="4151376" y="277063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四路继电器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151376" y="308152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直控四组灯光回路，免外接模组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66928" y="3831336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" y="375818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红外遥控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41248" y="406908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空调、电视一个面板全接管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877056" y="3831336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21" name="Text 19"/>
          <p:cNvSpPr/>
          <p:nvPr/>
        </p:nvSpPr>
        <p:spPr>
          <a:xfrm>
            <a:off x="4151376" y="375818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SIP 前台通话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151376" y="406908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一键呼叫前台，通话终身免费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66928" y="4818888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24" name="Text 22"/>
          <p:cNvSpPr/>
          <p:nvPr/>
        </p:nvSpPr>
        <p:spPr>
          <a:xfrm>
            <a:off x="841248" y="4745736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高性价比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41248" y="5056632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对讲 + 客控一步到位，成本更优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66928" y="5724144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默认唤醒词「小智小智」，支持酒店定制唤醒词与欢迎语（离线定制免费评估唤醒率）。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03720" y="1810512"/>
            <a:ext cx="4718304" cy="2258841"/>
          </a:xfrm>
          <a:prstGeom prst="roundRect">
            <a:avLst>
              <a:gd name="adj" fmla="val 3643"/>
            </a:avLst>
          </a:prstGeom>
          <a:solidFill>
            <a:srgbClr val="F5F6F7"/>
          </a:solidFill>
          <a:ln w="9525">
            <a:solidFill>
              <a:srgbClr val="ECEFF3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8" name="Image 0" descr="D:/dslogs/.zcode/workspace/default/hotel-c-ppt/assets/c3-du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9752" y="2066544"/>
            <a:ext cx="4206240" cy="1746777"/>
          </a:xfrm>
          <a:prstGeom prst="rect">
            <a:avLst/>
          </a:prstGeom>
        </p:spPr>
      </p:pic>
      <p:sp>
        <p:nvSpPr>
          <p:cNvPr id="29" name="Shape 26"/>
          <p:cNvSpPr/>
          <p:nvPr/>
        </p:nvSpPr>
        <p:spPr>
          <a:xfrm>
            <a:off x="6903720" y="4563129"/>
            <a:ext cx="2852928" cy="1588327"/>
          </a:xfrm>
          <a:prstGeom prst="roundRect">
            <a:avLst>
              <a:gd name="adj" fmla="val 5181"/>
            </a:avLst>
          </a:prstGeom>
          <a:solidFill>
            <a:srgbClr val="F5F6F7"/>
          </a:solidFill>
          <a:ln w="9525">
            <a:solidFill>
              <a:srgbClr val="ECEFF3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30" name="Image 1" descr="D:/dslogs/.zcode/workspace/default/hotel-c-ppt/assets/c3-u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4791729"/>
            <a:ext cx="2395728" cy="1131127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9921240" y="4727721"/>
            <a:ext cx="1591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识别示例直接上屏</a:t>
            </a: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ASR 系列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床头的另外两块屏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C4 智能语音中控屏 · C5 智能无线充闹钟音箱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66928" y="17373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C4 智能语音中控屏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66928" y="2295144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7" name="Text 5"/>
          <p:cNvSpPr/>
          <p:nvPr/>
        </p:nvSpPr>
        <p:spPr>
          <a:xfrm>
            <a:off x="841248" y="2240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寸纯平触控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灯光、窗帘、空调、服务一屏收拢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66928" y="2971800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291693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八项服务直达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呼叫前台、退房等服务一键触达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66928" y="3648456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" y="359359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夜间休眠息屏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不漏光、不吵醒，两次唤醒防误触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66928" y="4434840"/>
            <a:ext cx="1792224" cy="1792224"/>
          </a:xfrm>
          <a:prstGeom prst="roundRect">
            <a:avLst>
              <a:gd name="adj" fmla="val 45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3" name="Image 0" descr="D:/dslogs/.zcode/workspace/default/hotel-c-ppt/assets/c4-ui-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4544568"/>
            <a:ext cx="1572768" cy="157276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2304288" y="4434840"/>
            <a:ext cx="1792224" cy="1792224"/>
          </a:xfrm>
          <a:prstGeom prst="roundRect">
            <a:avLst>
              <a:gd name="adj" fmla="val 45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5" name="Image 1" descr="D:/dslogs/.zcode/workspace/default/hotel-c-ppt/assets/c4-ui-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016" y="4544568"/>
            <a:ext cx="1572768" cy="1572768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4041648" y="4434840"/>
            <a:ext cx="1792224" cy="1792224"/>
          </a:xfrm>
          <a:prstGeom prst="roundRect">
            <a:avLst>
              <a:gd name="adj" fmla="val 4592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17" name="Image 2" descr="D:/dslogs/.zcode/workspace/default/hotel-c-ppt/assets/c4-ui-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376" y="4544568"/>
            <a:ext cx="1572768" cy="157276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66928" y="63550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客控 · 通话 · 服务三个界面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6537960" y="17373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C5 智能无线充闹钟音箱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6537960" y="2295144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21" name="Text 16"/>
          <p:cNvSpPr/>
          <p:nvPr/>
        </p:nvSpPr>
        <p:spPr>
          <a:xfrm>
            <a:off x="6812280" y="2240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无线快充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手机放下即充，拿起满电出发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6537960" y="2971800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23" name="Text 18"/>
          <p:cNvSpPr/>
          <p:nvPr/>
        </p:nvSpPr>
        <p:spPr>
          <a:xfrm>
            <a:off x="6812280" y="291693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精准闹钟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时间、亮度、铃声可按房间批量设定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6537960" y="3648456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25" name="Text 20"/>
          <p:cNvSpPr/>
          <p:nvPr/>
        </p:nvSpPr>
        <p:spPr>
          <a:xfrm>
            <a:off x="6812280" y="359359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蓝牙音箱 + 语音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床头音乐与离线语音交互二合一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6537960" y="4434840"/>
            <a:ext cx="2619756" cy="1819656"/>
          </a:xfrm>
          <a:prstGeom prst="roundRect">
            <a:avLst>
              <a:gd name="adj" fmla="val 452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7" name="Image 3" descr="D:/dslogs/.zcode/workspace/default/hotel-c-ppt/assets/c5-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688" y="4544568"/>
            <a:ext cx="2400300" cy="1600200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9340596" y="4434840"/>
            <a:ext cx="2208505" cy="1819656"/>
          </a:xfrm>
          <a:prstGeom prst="roundRect">
            <a:avLst>
              <a:gd name="adj" fmla="val 452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9" name="Image 4" descr="D:/dslogs/.zcode/workspace/default/hotel-c-ppt/assets/c5-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0324" y="4544568"/>
            <a:ext cx="1989049" cy="160020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6537960" y="63550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酒店床头伴侣：充电、闹钟、音箱、语音</a:t>
            </a:r>
            <a:endParaRPr lang="en-US" sz="1150" dirty="0"/>
          </a:p>
        </p:txBody>
      </p:sp>
      <p:sp>
        <p:nvSpPr>
          <p:cNvPr id="31" name="Text 24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PRODUCT MATRIX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四大产品线，27+ SKU 全覆盖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从交互面板到通信模组，每一层都是自己的产品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37360"/>
            <a:ext cx="3584448" cy="4376316"/>
          </a:xfrm>
          <a:prstGeom prst="roundRect">
            <a:avLst>
              <a:gd name="adj" fmla="val 229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6" name="Image 0" descr="D:/dslogs/.zcode/workspace/default/hotel-c-ppt/assets/catalog-w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975104"/>
            <a:ext cx="3108960" cy="39008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6172200"/>
            <a:ext cx="3584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86 型面板全系（部分）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709160" y="1737360"/>
            <a:ext cx="6903720" cy="932688"/>
          </a:xfrm>
          <a:prstGeom prst="roundRect">
            <a:avLst>
              <a:gd name="adj" fmla="val 8824"/>
            </a:avLst>
          </a:prstGeom>
          <a:solidFill>
            <a:srgbClr val="F1F7FE"/>
          </a:solidFill>
          <a:ln/>
        </p:spPr>
      </p:sp>
      <p:sp>
        <p:nvSpPr>
          <p:cNvPr id="9" name="Text 6"/>
          <p:cNvSpPr/>
          <p:nvPr/>
        </p:nvSpPr>
        <p:spPr>
          <a:xfrm>
            <a:off x="4983480" y="185623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ASR 语音面板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983480" y="2194560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C1 离线语音 · C2 在线语音 · C3 超级语音面板 · C4 中控屏 · C5 床头音箱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709160" y="2816352"/>
            <a:ext cx="6903720" cy="932688"/>
          </a:xfrm>
          <a:prstGeom prst="roundRect">
            <a:avLst>
              <a:gd name="adj" fmla="val 8824"/>
            </a:avLst>
          </a:prstGeom>
          <a:solidFill>
            <a:srgbClr val="F1F7FE"/>
          </a:solidFill>
          <a:ln/>
        </p:spPr>
      </p:sp>
      <p:sp>
        <p:nvSpPr>
          <p:cNvPr id="12" name="Text 9"/>
          <p:cNvSpPr/>
          <p:nvPr/>
        </p:nvSpPr>
        <p:spPr>
          <a:xfrm>
            <a:off x="4983480" y="2935224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智能开关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983480" y="3273552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1-8 开面板 · 4/8 键场景开关 · 旋钮调光面板 · 插卡取电 · 五孔/USB/Type-C 全系插座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709160" y="3895344"/>
            <a:ext cx="6903720" cy="932688"/>
          </a:xfrm>
          <a:prstGeom prst="roundRect">
            <a:avLst>
              <a:gd name="adj" fmla="val 8824"/>
            </a:avLst>
          </a:prstGeom>
          <a:solidFill>
            <a:srgbClr val="F1F7FE"/>
          </a:solidFill>
          <a:ln/>
        </p:spPr>
      </p:sp>
      <p:sp>
        <p:nvSpPr>
          <p:cNvPr id="15" name="Text 12"/>
          <p:cNvSpPr/>
          <p:nvPr/>
        </p:nvSpPr>
        <p:spPr>
          <a:xfrm>
            <a:off x="4983480" y="40142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智能设备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983480" y="435254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蓝牙 Mesh 网关 · 5 路恒压调光 · 窗帘电机 · 红外控制器 · 空调 485 转换器 · 门牌控制器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709160" y="4974336"/>
            <a:ext cx="6903720" cy="932688"/>
          </a:xfrm>
          <a:prstGeom prst="roundRect">
            <a:avLst>
              <a:gd name="adj" fmla="val 8824"/>
            </a:avLst>
          </a:prstGeom>
          <a:solidFill>
            <a:srgbClr val="F1F7FE"/>
          </a:solidFill>
          <a:ln/>
        </p:spPr>
      </p:sp>
      <p:sp>
        <p:nvSpPr>
          <p:cNvPr id="18" name="Text 15"/>
          <p:cNvSpPr/>
          <p:nvPr/>
        </p:nvSpPr>
        <p:spPr>
          <a:xfrm>
            <a:off x="4983480" y="5093208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Mesh 模组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4983480" y="5431536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M3U/M3L 通信模组 · AMB16 语音模组 · GW32E 网关模组 · PLC 电力线模组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709160" y="5998464"/>
            <a:ext cx="6355080" cy="658368"/>
          </a:xfrm>
          <a:prstGeom prst="roundRect">
            <a:avLst>
              <a:gd name="adj" fmla="val 12500"/>
            </a:avLst>
          </a:prstGeom>
          <a:solidFill>
            <a:srgbClr val="0F172A"/>
          </a:solidFill>
          <a:ln/>
        </p:spPr>
      </p:sp>
      <p:sp>
        <p:nvSpPr>
          <p:cNvPr id="21" name="Text 18"/>
          <p:cNvSpPr/>
          <p:nvPr/>
        </p:nvSpPr>
        <p:spPr>
          <a:xfrm>
            <a:off x="4956048" y="5998464"/>
            <a:ext cx="5897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新品：</a:t>
            </a:r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寸中控屏 · 电子门牌 · 空调 485 转换</a:t>
            </a:r>
            <a:endParaRPr lang="en-US" sz="11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取电旋钮 · 旋钮调光面板 ｜ 8 种面板配色可选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PLATFORM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一个平台，管住所有房间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电脑端 SaaS 后台 + 微信小程序，随时随地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847088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78308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房态与设备状态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全楼房态、在线离线、故障告警一屏尽览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66928" y="2633472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8" name="Text 6"/>
          <p:cNvSpPr/>
          <p:nvPr/>
        </p:nvSpPr>
        <p:spPr>
          <a:xfrm>
            <a:off x="841248" y="2569464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能耗统计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分房间、分回路用电看得见，节能有依据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66928" y="3419856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0" name="Text 8"/>
          <p:cNvSpPr/>
          <p:nvPr/>
        </p:nvSpPr>
        <p:spPr>
          <a:xfrm>
            <a:off x="841248" y="3355848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远程集控与批量配置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批量生成房间、模板克隆、场景全量下发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66928" y="4206240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" y="414223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OTA 远程升级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坐在办公室完成固件升级，不用逐间跑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66928" y="4992624"/>
            <a:ext cx="146304" cy="146304"/>
          </a:xfrm>
          <a:prstGeom prst="roundRect">
            <a:avLst>
              <a:gd name="adj" fmla="val 28000"/>
            </a:avLst>
          </a:prstGeom>
          <a:solidFill>
            <a:srgbClr val="008AFF"/>
          </a:solidFill>
          <a:ln/>
        </p:spPr>
      </p:sp>
      <p:sp>
        <p:nvSpPr>
          <p:cNvPr id="14" name="Text 12"/>
          <p:cNvSpPr/>
          <p:nvPr/>
        </p:nvSpPr>
        <p:spPr>
          <a:xfrm>
            <a:off x="841248" y="4928616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小程序随时管　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「智能客控配置工具」微信里直接用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086600" y="1737360"/>
            <a:ext cx="4535424" cy="2651760"/>
          </a:xfrm>
          <a:prstGeom prst="roundRect">
            <a:avLst>
              <a:gd name="adj" fmla="val 3103"/>
            </a:avLst>
          </a:prstGeom>
          <a:solidFill>
            <a:srgbClr val="F1F7FE"/>
          </a:solidFill>
          <a:ln/>
        </p:spPr>
      </p:sp>
      <p:sp>
        <p:nvSpPr>
          <p:cNvPr id="16" name="Text 14"/>
          <p:cNvSpPr/>
          <p:nvPr/>
        </p:nvSpPr>
        <p:spPr>
          <a:xfrm>
            <a:off x="7360920" y="193852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开放的生态对接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360920" y="23957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PMS 酒店管理系统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60920" y="26883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西软 · 绿云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509760" y="23957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语音生态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509760" y="26883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小度酒店版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360920" y="33101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送物机器人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360920" y="36027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云迹 · 普渡 · 擎朗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509760" y="33101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客房电视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509760" y="36027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TCL · 创维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086600" y="4617720"/>
            <a:ext cx="2157984" cy="1548384"/>
          </a:xfrm>
          <a:prstGeom prst="roundRect">
            <a:avLst>
              <a:gd name="adj" fmla="val 5315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pic>
        <p:nvPicPr>
          <p:cNvPr id="26" name="Image 0" descr="D:/dslogs/.zcode/workspace/default/hotel-c-ppt/assets/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1192" y="4782312"/>
            <a:ext cx="1828800" cy="121920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7086600" y="63672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与送物机器人语音直达对接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464040" y="4617720"/>
            <a:ext cx="2157984" cy="1517904"/>
          </a:xfrm>
          <a:prstGeom prst="roundRect">
            <a:avLst>
              <a:gd name="adj" fmla="val 5422"/>
            </a:avLst>
          </a:prstGeom>
          <a:solidFill>
            <a:srgbClr val="0F172A"/>
          </a:solidFill>
          <a:ln/>
        </p:spPr>
      </p:sp>
      <p:sp>
        <p:nvSpPr>
          <p:cNvPr id="29" name="Text 26"/>
          <p:cNvSpPr/>
          <p:nvPr/>
        </p:nvSpPr>
        <p:spPr>
          <a:xfrm>
            <a:off x="9646920" y="48006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「问题在客人察觉前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就被处理。」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 设备健康监测理念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GUEST EXPERIENCE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住客的一天，被场景接管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不逐个按开关，客房自己知道该做什么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14400" y="3291840"/>
            <a:ext cx="10332720" cy="0"/>
          </a:xfrm>
          <a:prstGeom prst="line">
            <a:avLst/>
          </a:prstGeom>
          <a:noFill/>
          <a:ln w="254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7904" y="3163824"/>
            <a:ext cx="256032" cy="256032"/>
          </a:xfrm>
          <a:prstGeom prst="ellipse">
            <a:avLst/>
          </a:prstGeom>
          <a:solidFill>
            <a:srgbClr val="008A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8745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14:00 入住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222199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开门亮廊灯，插卡灯亮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645920" y="2834640"/>
            <a:ext cx="0" cy="310896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58184" y="3163824"/>
            <a:ext cx="256032" cy="256032"/>
          </a:xfrm>
          <a:prstGeom prst="ellipse">
            <a:avLst/>
          </a:prstGeom>
          <a:solidFill>
            <a:srgbClr val="008A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88920" y="361188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22:00 睡前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2788920" y="395935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一键晚安，全屋熄灯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886200" y="3419856"/>
            <a:ext cx="0" cy="146304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98464" y="3163824"/>
            <a:ext cx="256032" cy="256032"/>
          </a:xfrm>
          <a:prstGeom prst="ellipse">
            <a:avLst/>
          </a:prstGeom>
          <a:solidFill>
            <a:srgbClr val="008A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0" y="18745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02:00 起夜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5029200" y="222199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地脚灯柔光，不刺眼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26480" y="2834640"/>
            <a:ext cx="0" cy="310896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38744" y="3163824"/>
            <a:ext cx="256032" cy="256032"/>
          </a:xfrm>
          <a:prstGeom prst="ellipse">
            <a:avLst/>
          </a:prstGeom>
          <a:solidFill>
            <a:srgbClr val="008A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269480" y="361188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07:30 清晨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269480" y="395935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窗帘缓开，闹钟唤醒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366760" y="3419856"/>
            <a:ext cx="0" cy="146304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479024" y="3163824"/>
            <a:ext cx="256032" cy="256032"/>
          </a:xfrm>
          <a:prstGeom prst="ellipse">
            <a:avLst/>
          </a:prstGeom>
          <a:solidFill>
            <a:srgbClr val="008AF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509760" y="18745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12:00 退房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9509760" y="222199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拔卡断电，进入节能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10607040" y="2834640"/>
            <a:ext cx="0" cy="310896"/>
          </a:xfrm>
          <a:prstGeom prst="line">
            <a:avLst/>
          </a:prstGeom>
          <a:noFill/>
          <a:ln w="12700">
            <a:solidFill>
              <a:srgbClr val="B9D8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6928" y="5257800"/>
            <a:ext cx="11055096" cy="960120"/>
          </a:xfrm>
          <a:prstGeom prst="roundRect">
            <a:avLst>
              <a:gd name="adj" fmla="val 8571"/>
            </a:avLst>
          </a:prstGeom>
          <a:solidFill>
            <a:srgbClr val="DFEEFD"/>
          </a:solidFill>
          <a:ln/>
        </p:spPr>
      </p:sp>
      <p:sp>
        <p:nvSpPr>
          <p:cNvPr id="28" name="Text 26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OWNERS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给业主的三笔账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省电费、涨好评、不停业——每笔都算得过来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55648"/>
            <a:ext cx="3346704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193852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能耗账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30428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≈30%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22960" y="301752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空调节能率提升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公区人来灯亮、人走灯暗；空房拔卡自动断电节能；分回路能耗看得见。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169664" y="1755648"/>
            <a:ext cx="3346704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425696" y="193852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体验账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25696" y="230428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好评↑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4425696" y="301752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语音成记忆点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25696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一句话替代满墙开关；睡眠、起夜场景化；OTA 常用常新，好评率显著提升。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772400" y="1755648"/>
            <a:ext cx="3346704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028432" y="193852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改造账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28432" y="230428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改线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8028432" y="301752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不停业改造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028432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免砸墙免重新布线；客房分批改造照常营业；30 分钟/间调试快速铺开。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66928" y="4892040"/>
            <a:ext cx="6903720" cy="1371600"/>
          </a:xfrm>
          <a:prstGeom prst="roundRect">
            <a:avLst>
              <a:gd name="adj" fmla="val 6000"/>
            </a:avLst>
          </a:prstGeom>
          <a:solidFill>
            <a:srgbClr val="F1F7FE"/>
          </a:solidFill>
          <a:ln/>
        </p:spPr>
      </p:sp>
      <p:graphicFrame>
        <p:nvGraphicFramePr>
          <p:cNvPr id="21" name="Chart 0" descr=""/>
          <p:cNvGraphicFramePr/>
          <p:nvPr/>
        </p:nvGraphicFramePr>
        <p:xfrm>
          <a:off x="795528" y="4983480"/>
          <a:ext cx="3108960" cy="1188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2" name="Text 19"/>
          <p:cNvSpPr/>
          <p:nvPr/>
        </p:nvSpPr>
        <p:spPr>
          <a:xfrm>
            <a:off x="4114800" y="512064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空房与公区是节能大头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按「上线酒店实测反馈：空调节能率提升近 30%」做的示意图，实际因房型与电价而异。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726680" y="4892040"/>
            <a:ext cx="3895344" cy="1371600"/>
          </a:xfrm>
          <a:prstGeom prst="roundRect">
            <a:avLst>
              <a:gd name="adj" fmla="val 6000"/>
            </a:avLst>
          </a:prstGeom>
          <a:solidFill>
            <a:srgbClr val="0F172A"/>
          </a:solidFill>
          <a:ln/>
        </p:spPr>
      </p:sp>
      <p:sp>
        <p:nvSpPr>
          <p:cNvPr id="24" name="Text 21"/>
          <p:cNvSpPr/>
          <p:nvPr/>
        </p:nvSpPr>
        <p:spPr>
          <a:xfrm>
            <a:off x="8001000" y="50749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12–18 个月</a:t>
            </a:r>
            <a:endParaRPr lang="en-US" sz="2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综合投资回收参考期（视房型与当地电价，仅供参考）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SCENARIOS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新老酒店，都合适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261872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同一套自研底座，适配酒店的不同空间与业态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66928" y="1783080"/>
            <a:ext cx="2670048" cy="3200400"/>
          </a:xfrm>
          <a:prstGeom prst="roundRect">
            <a:avLst>
              <a:gd name="adj" fmla="val 3082"/>
            </a:avLst>
          </a:prstGeom>
          <a:solidFill>
            <a:srgbClr val="F1F7FE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20116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8FC3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04672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新建酒店客房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04672" y="306324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从图纸阶段介入，点位、回路、场景一次设计到位，蓝牙 Mesh 无线客控一步上线。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38144" y="1783080"/>
            <a:ext cx="2670048" cy="3200400"/>
          </a:xfrm>
          <a:prstGeom prst="roundRect">
            <a:avLst>
              <a:gd name="adj" fmla="val 3082"/>
            </a:avLst>
          </a:prstGeom>
          <a:solidFill>
            <a:srgbClr val="F1F7FE"/>
          </a:solidFill>
          <a:ln/>
        </p:spPr>
      </p:sp>
      <p:sp>
        <p:nvSpPr>
          <p:cNvPr id="10" name="Text 8"/>
          <p:cNvSpPr/>
          <p:nvPr/>
        </p:nvSpPr>
        <p:spPr>
          <a:xfrm>
            <a:off x="3675888" y="20116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8FC3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675888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酒店公区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75888" y="306324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大堂、餐厅、走廊人来灯亮、人走灯暗，公区能耗肉眼可见地降。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09360" y="1783080"/>
            <a:ext cx="2670048" cy="3200400"/>
          </a:xfrm>
          <a:prstGeom prst="roundRect">
            <a:avLst>
              <a:gd name="adj" fmla="val 3082"/>
            </a:avLst>
          </a:prstGeom>
          <a:solidFill>
            <a:srgbClr val="F1F7FE"/>
          </a:solidFill>
          <a:ln/>
        </p:spPr>
      </p:sp>
      <p:sp>
        <p:nvSpPr>
          <p:cNvPr id="14" name="Text 12"/>
          <p:cNvSpPr/>
          <p:nvPr/>
        </p:nvSpPr>
        <p:spPr>
          <a:xfrm>
            <a:off x="6547104" y="20116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8FC3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6547104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民宿与公寓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47104" y="306324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无人值守自助入住，远场语音与手机双入口，门锁、抄表与用电统一管理。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80576" y="1783080"/>
            <a:ext cx="2670048" cy="3200400"/>
          </a:xfrm>
          <a:prstGeom prst="roundRect">
            <a:avLst>
              <a:gd name="adj" fmla="val 3082"/>
            </a:avLst>
          </a:prstGeom>
          <a:solidFill>
            <a:srgbClr val="DFEEFD"/>
          </a:solidFill>
          <a:ln/>
        </p:spPr>
      </p:sp>
      <p:sp>
        <p:nvSpPr>
          <p:cNvPr id="18" name="Text 16"/>
          <p:cNvSpPr/>
          <p:nvPr/>
        </p:nvSpPr>
        <p:spPr>
          <a:xfrm>
            <a:off x="9418320" y="201168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418320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老酒店改造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418320" y="306324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免重新布线的 RCU 替代与无线方案，客房分批改造不停业。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418320" y="4526280"/>
            <a:ext cx="1234440" cy="329184"/>
          </a:xfrm>
          <a:prstGeom prst="roundRect">
            <a:avLst>
              <a:gd name="adj" fmla="val 50000"/>
            </a:avLst>
          </a:prstGeom>
          <a:solidFill>
            <a:srgbClr val="008AFF"/>
          </a:solidFill>
          <a:ln/>
        </p:spPr>
      </p:sp>
      <p:sp>
        <p:nvSpPr>
          <p:cNvPr id="22" name="Text 20"/>
          <p:cNvSpPr/>
          <p:nvPr/>
        </p:nvSpPr>
        <p:spPr>
          <a:xfrm>
            <a:off x="9418320" y="4526280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 端最痛场景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66928" y="53492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同一套底座：蓝牙 Mesh 新建路线 + RCU 改造路线，新建与改造酒店都能平稳落地。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真实项目，长期稳定运行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691640"/>
            <a:ext cx="3593592" cy="155448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04672" y="18745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泰山观岚酒店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953512" y="1901952"/>
            <a:ext cx="969264" cy="310896"/>
          </a:xfrm>
          <a:prstGeom prst="roundRect">
            <a:avLst>
              <a:gd name="adj" fmla="val 50000"/>
            </a:avLst>
          </a:prstGeom>
          <a:solidFill>
            <a:srgbClr val="DFEEFD"/>
          </a:solidFill>
          <a:ln/>
        </p:spPr>
      </p:sp>
      <p:sp>
        <p:nvSpPr>
          <p:cNvPr id="7" name="Text 5"/>
          <p:cNvSpPr/>
          <p:nvPr/>
        </p:nvSpPr>
        <p:spPr>
          <a:xfrm>
            <a:off x="2953512" y="1901952"/>
            <a:ext cx="969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山东 · 泰安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04672" y="2331720"/>
            <a:ext cx="31181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客房、大堂与餐吧一体化客控交付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89120" y="1691640"/>
            <a:ext cx="3593592" cy="155448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26864" y="18745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泰安璞岌酒店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775704" y="1901952"/>
            <a:ext cx="969264" cy="310896"/>
          </a:xfrm>
          <a:prstGeom prst="roundRect">
            <a:avLst>
              <a:gd name="adj" fmla="val 50000"/>
            </a:avLst>
          </a:prstGeom>
          <a:solidFill>
            <a:srgbClr val="DFEEFD"/>
          </a:solidFill>
          <a:ln/>
        </p:spPr>
      </p:sp>
      <p:sp>
        <p:nvSpPr>
          <p:cNvPr id="12" name="Text 10"/>
          <p:cNvSpPr/>
          <p:nvPr/>
        </p:nvSpPr>
        <p:spPr>
          <a:xfrm>
            <a:off x="6775704" y="1901952"/>
            <a:ext cx="969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山东 · 泰安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26864" y="2331720"/>
            <a:ext cx="31181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静谧轻奢风客房，样板级呈现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11312" y="1691640"/>
            <a:ext cx="3593592" cy="155448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449056" y="187452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龚馆 · 昆明人民西路店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0597896" y="1901952"/>
            <a:ext cx="969264" cy="310896"/>
          </a:xfrm>
          <a:prstGeom prst="roundRect">
            <a:avLst>
              <a:gd name="adj" fmla="val 50000"/>
            </a:avLst>
          </a:prstGeom>
          <a:solidFill>
            <a:srgbClr val="DFEEFD"/>
          </a:solidFill>
          <a:ln/>
        </p:spPr>
      </p:sp>
      <p:sp>
        <p:nvSpPr>
          <p:cNvPr id="17" name="Text 15"/>
          <p:cNvSpPr/>
          <p:nvPr/>
        </p:nvSpPr>
        <p:spPr>
          <a:xfrm>
            <a:off x="10597896" y="1901952"/>
            <a:ext cx="969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云南 · 昆明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449056" y="2331720"/>
            <a:ext cx="31181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公区与客房一体化，异地同标准交付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3493008"/>
            <a:ext cx="11055096" cy="1170432"/>
          </a:xfrm>
          <a:prstGeom prst="roundRect">
            <a:avLst>
              <a:gd name="adj" fmla="val 7031"/>
            </a:avLst>
          </a:prstGeom>
          <a:solidFill>
            <a:srgbClr val="0F172A"/>
          </a:solidFill>
          <a:ln/>
        </p:spPr>
      </p:sp>
      <p:sp>
        <p:nvSpPr>
          <p:cNvPr id="21" name="Text 19"/>
          <p:cNvSpPr/>
          <p:nvPr/>
        </p:nvSpPr>
        <p:spPr>
          <a:xfrm>
            <a:off x="566928" y="4864608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与之同行的酒店集团与生态伙伴</a:t>
            </a:r>
            <a:endParaRPr lang="en-US" sz="1300" dirty="0"/>
          </a:p>
        </p:txBody>
      </p:sp>
      <p:pic>
        <p:nvPicPr>
          <p:cNvPr id="22" name="Image 0" descr="D:/dslogs/.zcode/workspace/default/hotel-c-ppt/assets/logo-jinjia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440" y="5321808"/>
            <a:ext cx="1547055" cy="420624"/>
          </a:xfrm>
          <a:prstGeom prst="rect">
            <a:avLst/>
          </a:prstGeom>
        </p:spPr>
      </p:pic>
      <p:pic>
        <p:nvPicPr>
          <p:cNvPr id="23" name="Image 1" descr="D:/dslogs/.zcode/workspace/default/hotel-c-ppt/assets/logo-doss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784" y="5321808"/>
            <a:ext cx="1682496" cy="420624"/>
          </a:xfrm>
          <a:prstGeom prst="rect">
            <a:avLst/>
          </a:prstGeom>
        </p:spPr>
      </p:pic>
      <p:pic>
        <p:nvPicPr>
          <p:cNvPr id="24" name="Image 2" descr="D:/dslogs/.zcode/workspace/default/hotel-c-ppt/assets/logo-sunme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564" y="5321808"/>
            <a:ext cx="1539063" cy="420624"/>
          </a:xfrm>
          <a:prstGeom prst="rect">
            <a:avLst/>
          </a:prstGeom>
        </p:spPr>
      </p:pic>
      <p:pic>
        <p:nvPicPr>
          <p:cNvPr id="25" name="Image 3" descr="D:/dslogs/.zcode/workspace/default/hotel-c-ppt/assets/logo-homeinn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969" y="5321808"/>
            <a:ext cx="1794382" cy="420624"/>
          </a:xfrm>
          <a:prstGeom prst="rect">
            <a:avLst/>
          </a:prstGeom>
        </p:spPr>
      </p:pic>
      <p:pic>
        <p:nvPicPr>
          <p:cNvPr id="26" name="Image 4" descr="D:/dslogs/.zcode/workspace/default/hotel-c-ppt/assets/logo-ramad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057" y="5925312"/>
            <a:ext cx="1929823" cy="420624"/>
          </a:xfrm>
          <a:prstGeom prst="rect">
            <a:avLst/>
          </a:prstGeom>
        </p:spPr>
      </p:pic>
      <p:pic>
        <p:nvPicPr>
          <p:cNvPr id="27" name="Image 5" descr="D:/dslogs/.zcode/workspace/default/hotel-c-ppt/assets/logo-yunji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9952" y="5925312"/>
            <a:ext cx="1496160" cy="420624"/>
          </a:xfrm>
          <a:prstGeom prst="rect">
            <a:avLst/>
          </a:prstGeom>
        </p:spPr>
      </p:pic>
      <p:pic>
        <p:nvPicPr>
          <p:cNvPr id="28" name="Image 6" descr="D:/dslogs/.zcode/workspace/default/hotel-c-ppt/assets/logo-pudu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1137" y="5925312"/>
            <a:ext cx="1629918" cy="420624"/>
          </a:xfrm>
          <a:prstGeom prst="rect">
            <a:avLst/>
          </a:prstGeom>
        </p:spPr>
      </p:pic>
      <p:pic>
        <p:nvPicPr>
          <p:cNvPr id="29" name="Image 7" descr="D:/dslogs/.zcode/workspace/default/hotel-c-ppt/assets/logo-keeno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5816" y="5925312"/>
            <a:ext cx="1596689" cy="420624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8A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DELIVERY &amp; SERVICE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9494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从图纸到运营，全程陪跑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2066544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86384" y="2002536"/>
            <a:ext cx="365760" cy="365760"/>
          </a:xfrm>
          <a:prstGeom prst="ellipse">
            <a:avLst/>
          </a:prstGeom>
          <a:solidFill>
            <a:srgbClr val="008AFF"/>
          </a:solidFill>
          <a:ln/>
        </p:spPr>
      </p:sp>
      <p:sp>
        <p:nvSpPr>
          <p:cNvPr id="6" name="Text 4"/>
          <p:cNvSpPr/>
          <p:nvPr/>
        </p:nvSpPr>
        <p:spPr>
          <a:xfrm>
            <a:off x="786384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2039112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方案设计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04672" y="2496312"/>
            <a:ext cx="16093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点位图深化·回路规划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42616" y="2468880"/>
            <a:ext cx="155448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807208" y="1783080"/>
            <a:ext cx="2066544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026664" y="2002536"/>
            <a:ext cx="365760" cy="365760"/>
          </a:xfrm>
          <a:prstGeom prst="ellipse">
            <a:avLst/>
          </a:prstGeom>
          <a:solidFill>
            <a:srgbClr val="008AFF"/>
          </a:solidFill>
          <a:ln/>
        </p:spPr>
      </p:sp>
      <p:sp>
        <p:nvSpPr>
          <p:cNvPr id="12" name="Text 10"/>
          <p:cNvSpPr/>
          <p:nvPr/>
        </p:nvSpPr>
        <p:spPr>
          <a:xfrm>
            <a:off x="3026664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02152" y="2039112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发货备料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044952" y="2496312"/>
            <a:ext cx="16093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按房量配置·批次发货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82896" y="2468880"/>
            <a:ext cx="155448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047488" y="1783080"/>
            <a:ext cx="2066544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266944" y="2002536"/>
            <a:ext cx="365760" cy="365760"/>
          </a:xfrm>
          <a:prstGeom prst="ellipse">
            <a:avLst/>
          </a:prstGeom>
          <a:solidFill>
            <a:srgbClr val="008AFF"/>
          </a:solidFill>
          <a:ln/>
        </p:spPr>
      </p:sp>
      <p:sp>
        <p:nvSpPr>
          <p:cNvPr id="18" name="Text 16"/>
          <p:cNvSpPr/>
          <p:nvPr/>
        </p:nvSpPr>
        <p:spPr>
          <a:xfrm>
            <a:off x="5266944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742432" y="2039112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安装施工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285232" y="2496312"/>
            <a:ext cx="16093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86 盒安装·施工规范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3176" y="2468880"/>
            <a:ext cx="155448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287768" y="1783080"/>
            <a:ext cx="2066544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507224" y="2002536"/>
            <a:ext cx="365760" cy="365760"/>
          </a:xfrm>
          <a:prstGeom prst="ellipse">
            <a:avLst/>
          </a:prstGeom>
          <a:solidFill>
            <a:srgbClr val="008AFF"/>
          </a:solidFill>
          <a:ln/>
        </p:spPr>
      </p:sp>
      <p:sp>
        <p:nvSpPr>
          <p:cNvPr id="24" name="Text 22"/>
          <p:cNvSpPr/>
          <p:nvPr/>
        </p:nvSpPr>
        <p:spPr>
          <a:xfrm>
            <a:off x="7507224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982712" y="2039112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调试培训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525512" y="2496312"/>
            <a:ext cx="16093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扫码配置·批量建房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63456" y="2468880"/>
            <a:ext cx="155448" cy="0"/>
          </a:xfrm>
          <a:prstGeom prst="line">
            <a:avLst/>
          </a:prstGeom>
          <a:noFill/>
          <a:ln w="19050">
            <a:solidFill>
              <a:srgbClr val="008AFF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9528048" y="1783080"/>
            <a:ext cx="2066544" cy="1371600"/>
          </a:xfrm>
          <a:prstGeom prst="roundRect">
            <a:avLst>
              <a:gd name="adj" fmla="val 6000"/>
            </a:avLst>
          </a:prstGeom>
          <a:solidFill>
            <a:srgbClr val="DFEEFD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2700000">
              <a:srgbClr val="1E3A5F">
                <a:alpha val="14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9747504" y="2002536"/>
            <a:ext cx="365760" cy="365760"/>
          </a:xfrm>
          <a:prstGeom prst="ellipse">
            <a:avLst/>
          </a:prstGeom>
          <a:solidFill>
            <a:srgbClr val="008AFF"/>
          </a:solidFill>
          <a:ln/>
        </p:spPr>
      </p:sp>
      <p:sp>
        <p:nvSpPr>
          <p:cNvPr id="30" name="Text 28"/>
          <p:cNvSpPr/>
          <p:nvPr/>
        </p:nvSpPr>
        <p:spPr>
          <a:xfrm>
            <a:off x="9747504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0222992" y="2039112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运营保障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765792" y="2496312"/>
            <a:ext cx="16093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远程运维·售后响应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66928" y="3611880"/>
            <a:ext cx="3593592" cy="1828800"/>
          </a:xfrm>
          <a:prstGeom prst="roundRect">
            <a:avLst>
              <a:gd name="adj" fmla="val 4500"/>
            </a:avLst>
          </a:prstGeom>
          <a:solidFill>
            <a:srgbClr val="F1F7FE"/>
          </a:solidFill>
          <a:ln/>
        </p:spPr>
      </p:sp>
      <p:sp>
        <p:nvSpPr>
          <p:cNvPr id="34" name="Text 32"/>
          <p:cNvSpPr/>
          <p:nvPr/>
        </p:nvSpPr>
        <p:spPr>
          <a:xfrm>
            <a:off x="822960" y="3822192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小鲸客控闪修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22960" y="4242816"/>
            <a:ext cx="30815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报修小程序 7×24 值守，2 小时内响应；品牌与第三方设备均可受理，完工回执归档。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389120" y="3611880"/>
            <a:ext cx="3593592" cy="1828800"/>
          </a:xfrm>
          <a:prstGeom prst="roundRect">
            <a:avLst>
              <a:gd name="adj" fmla="val 4500"/>
            </a:avLst>
          </a:prstGeom>
          <a:solidFill>
            <a:srgbClr val="F1F7FE"/>
          </a:solidFill>
          <a:ln/>
        </p:spPr>
      </p:sp>
      <p:sp>
        <p:nvSpPr>
          <p:cNvPr id="37" name="Text 35"/>
          <p:cNvSpPr/>
          <p:nvPr/>
        </p:nvSpPr>
        <p:spPr>
          <a:xfrm>
            <a:off x="4645152" y="3822192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帮助中心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4645152" y="4242816"/>
            <a:ext cx="30815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help.zhipuiot.com：277 条自助 FAQ，覆盖配网、场景、维保高频问题。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211312" y="3611880"/>
            <a:ext cx="3593592" cy="1828800"/>
          </a:xfrm>
          <a:prstGeom prst="roundRect">
            <a:avLst>
              <a:gd name="adj" fmla="val 4500"/>
            </a:avLst>
          </a:prstGeom>
          <a:solidFill>
            <a:srgbClr val="F1F7FE"/>
          </a:solidFill>
          <a:ln/>
        </p:spPr>
      </p:sp>
      <p:sp>
        <p:nvSpPr>
          <p:cNvPr id="40" name="Text 38"/>
          <p:cNvSpPr/>
          <p:nvPr/>
        </p:nvSpPr>
        <p:spPr>
          <a:xfrm>
            <a:off x="8467344" y="3822192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9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微信技术群 + 教学视频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8467344" y="4242816"/>
            <a:ext cx="30815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工作日 9:00–21:00 在线支持，23 个调试教学视频随时可看。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66928" y="57150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先做一间样板房，比对效果再决定全楼——这是我们最推荐的起步方式。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11320272" y="645566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9601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7DD3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山东智朴物联科技有限公司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1371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让下一家酒店，从源头智能。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22960" y="2395728"/>
            <a:ext cx="987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欢迎带着项目来聊——我们按房间数与现状给出改造路线；也可以先做一间样板房，用效果说话。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822960" y="34290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电话 / 微信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331720" y="342900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13181802288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3904488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邮箱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331720" y="3904488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info@intellipu.cn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4379976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331720" y="437997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www.zhipuiot.com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760720" y="34290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QQ 客服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269480" y="342900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343643984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760720" y="3904488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服务时间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269480" y="3904488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周一至周日 9:00–18:00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760720" y="4379976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联系人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269480" y="437997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冯干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22960" y="507492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DD3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运营中心 · 山东泰安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46120" y="507492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岱岳区京沪高铁与泰东路交汇处 A1X6 栋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22960" y="553212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DD3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研发中心 · 江苏苏州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46120" y="553212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BD5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高新区竹园路 209 号苏州创业园 4 号楼 2501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22960" y="6263640"/>
            <a:ext cx="10543032" cy="0"/>
          </a:xfrm>
          <a:prstGeom prst="line">
            <a:avLst/>
          </a:prstGeom>
          <a:noFill/>
          <a:ln w="9525">
            <a:solidFill>
              <a:srgbClr val="2A3B5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638251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ZHIPU IOT · HOTEL SPACE INTELLIGENCE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智朴物联·智慧客控方案（酒店客户版）</dc:title>
  <dc:subject>PptxGenJS Presentation</dc:subject>
  <dc:creator>山东智朴物联科技有限公司</dc:creator>
  <cp:lastModifiedBy>山东智朴物联科技有限公司</cp:lastModifiedBy>
  <cp:revision>1</cp:revision>
  <dcterms:created xsi:type="dcterms:W3CDTF">2026-10-23T10:07:05Z</dcterms:created>
  <dcterms:modified xsi:type="dcterms:W3CDTF">2026-10-23T10:07:05Z</dcterms:modified>
</cp:coreProperties>
</file>